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  <p:sldId id="262" r:id="rId4"/>
    <p:sldId id="263" r:id="rId5"/>
    <p:sldId id="264" r:id="rId6"/>
    <p:sldId id="268" r:id="rId7"/>
    <p:sldId id="274" r:id="rId8"/>
    <p:sldId id="265" r:id="rId9"/>
    <p:sldId id="266" r:id="rId10"/>
    <p:sldId id="269" r:id="rId11"/>
    <p:sldId id="267" r:id="rId12"/>
    <p:sldId id="275" r:id="rId13"/>
    <p:sldId id="272" r:id="rId14"/>
    <p:sldId id="271" r:id="rId15"/>
    <p:sldId id="270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78" autoAdjust="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D28D7A-D785-412C-AEDF-91426C52AB05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C064A2-786A-48E9-B66E-44D33ECC2F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28D7A-D785-412C-AEDF-91426C52AB05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064A2-786A-48E9-B66E-44D33ECC2F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28D7A-D785-412C-AEDF-91426C52AB05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064A2-786A-48E9-B66E-44D33ECC2F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28D7A-D785-412C-AEDF-91426C52AB05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064A2-786A-48E9-B66E-44D33ECC2FA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28D7A-D785-412C-AEDF-91426C52AB05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064A2-786A-48E9-B66E-44D33ECC2FA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28D7A-D785-412C-AEDF-91426C52AB05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064A2-786A-48E9-B66E-44D33ECC2F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28D7A-D785-412C-AEDF-91426C52AB05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064A2-786A-48E9-B66E-44D33ECC2F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28D7A-D785-412C-AEDF-91426C52AB05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064A2-786A-48E9-B66E-44D33ECC2FA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28D7A-D785-412C-AEDF-91426C52AB05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064A2-786A-48E9-B66E-44D33ECC2F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D28D7A-D785-412C-AEDF-91426C52AB05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064A2-786A-48E9-B66E-44D33ECC2F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D28D7A-D785-412C-AEDF-91426C52AB05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C064A2-786A-48E9-B66E-44D33ECC2FA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D28D7A-D785-412C-AEDF-91426C52AB05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C064A2-786A-48E9-B66E-44D33ECC2F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556792"/>
            <a:ext cx="3888432" cy="302433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</a:rPr>
              <a:t>Емоції. Емоційна напруга.</a:t>
            </a:r>
            <a:br>
              <a:rPr lang="uk-UA" b="1" dirty="0" smtClean="0">
                <a:solidFill>
                  <a:srgbClr val="00B050"/>
                </a:solidFill>
              </a:rPr>
            </a:br>
            <a:r>
              <a:rPr lang="uk-UA" b="1" dirty="0" smtClean="0">
                <a:solidFill>
                  <a:srgbClr val="00B050"/>
                </a:solidFill>
              </a:rPr>
              <a:t>Зняття емоційної напруги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780928"/>
            <a:ext cx="5400600" cy="38164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262312" y="8397551"/>
            <a:ext cx="2619375" cy="14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79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sz="4400" b="1" i="1" dirty="0" smtClean="0">
                <a:solidFill>
                  <a:srgbClr val="002060"/>
                </a:solidFill>
              </a:rPr>
              <a:t>Дихальні вправи</a:t>
            </a:r>
          </a:p>
          <a:p>
            <a:r>
              <a:rPr lang="uk-UA" sz="4400" b="1" i="1" dirty="0" smtClean="0">
                <a:solidFill>
                  <a:srgbClr val="002060"/>
                </a:solidFill>
              </a:rPr>
              <a:t>Фізичні навантаження</a:t>
            </a:r>
          </a:p>
          <a:p>
            <a:r>
              <a:rPr lang="uk-UA" sz="4400" b="1" i="1" dirty="0" smtClean="0">
                <a:solidFill>
                  <a:srgbClr val="002060"/>
                </a:solidFill>
              </a:rPr>
              <a:t>Механічна робота</a:t>
            </a:r>
          </a:p>
          <a:p>
            <a:r>
              <a:rPr lang="uk-UA" sz="4400" b="1" i="1" dirty="0" smtClean="0">
                <a:solidFill>
                  <a:srgbClr val="002060"/>
                </a:solidFill>
              </a:rPr>
              <a:t>Голосний спів, танці</a:t>
            </a:r>
          </a:p>
          <a:p>
            <a:r>
              <a:rPr lang="uk-UA" sz="4400" b="1" i="1" dirty="0" smtClean="0">
                <a:solidFill>
                  <a:srgbClr val="002060"/>
                </a:solidFill>
              </a:rPr>
              <a:t>Позитивні думки</a:t>
            </a:r>
          </a:p>
          <a:p>
            <a:r>
              <a:rPr lang="uk-UA" sz="4400" b="1" i="1" dirty="0" smtClean="0">
                <a:solidFill>
                  <a:srgbClr val="002060"/>
                </a:solidFill>
              </a:rPr>
              <a:t>Спілкування з друзями</a:t>
            </a:r>
          </a:p>
          <a:p>
            <a:r>
              <a:rPr lang="uk-UA" sz="4400" b="1" i="1" dirty="0" smtClean="0">
                <a:solidFill>
                  <a:srgbClr val="002060"/>
                </a:solidFill>
              </a:rPr>
              <a:t>Прогулянки на природі</a:t>
            </a:r>
          </a:p>
          <a:p>
            <a:r>
              <a:rPr lang="uk-UA" sz="4400" b="1" i="1" dirty="0" smtClean="0">
                <a:solidFill>
                  <a:srgbClr val="002060"/>
                </a:solidFill>
              </a:rPr>
              <a:t>Контакт з тваринами</a:t>
            </a:r>
          </a:p>
          <a:p>
            <a:r>
              <a:rPr lang="uk-UA" sz="4400" b="1" i="1" dirty="0" smtClean="0">
                <a:solidFill>
                  <a:srgbClr val="002060"/>
                </a:solidFill>
              </a:rPr>
              <a:t>Медитація 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 smtClean="0">
                <a:solidFill>
                  <a:srgbClr val="0070C0"/>
                </a:solidFill>
              </a:rPr>
              <a:t>Способи емоційної розрядки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32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/>
          <a:lstStyle/>
          <a:p>
            <a:pPr algn="ctr"/>
            <a:r>
              <a:rPr lang="uk-UA" b="1" i="1" dirty="0" smtClean="0">
                <a:solidFill>
                  <a:schemeClr val="bg2">
                    <a:lumMod val="50000"/>
                  </a:schemeClr>
                </a:solidFill>
              </a:rPr>
              <a:t>Вправа «Візьми себе в руки»</a:t>
            </a:r>
          </a:p>
          <a:p>
            <a:pPr marL="0" indent="0">
              <a:buNone/>
            </a:pPr>
            <a:r>
              <a:rPr lang="uk-UA" sz="2800" dirty="0" smtClean="0"/>
              <a:t>     Як тільки Ви відчуваєте, що Вас щось непокоїть, хочеться кричати, когось вдарити, щось швирнути – треба своїми долонями взятися за свої лікті і сильно притиснути руки до грудей.Це поза сильної духом людини.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i="1" dirty="0" smtClean="0">
                <a:solidFill>
                  <a:schemeClr val="bg2">
                    <a:lumMod val="50000"/>
                  </a:schemeClr>
                </a:solidFill>
              </a:rPr>
              <a:t>Емоційна розрядка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005064"/>
            <a:ext cx="3888432" cy="2656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21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/>
          <a:lstStyle/>
          <a:p>
            <a:pPr algn="ctr"/>
            <a:r>
              <a:rPr lang="uk-UA" b="1" i="1" dirty="0" smtClean="0"/>
              <a:t>Дихальна вправа</a:t>
            </a:r>
          </a:p>
          <a:p>
            <a:r>
              <a:rPr lang="uk-UA" sz="2000" i="1" dirty="0" smtClean="0"/>
              <a:t>Зробіть вдих, рахуючи від 1до4, затримайте дихання, рахуючи від 1 до 4, зробіть видих, рахуючи від1 до 4, затримайте дихання, рахуючи від1 до 4.повторіть вправу 3-4 рази і настрій покращиться</a:t>
            </a:r>
            <a:r>
              <a:rPr lang="uk-UA" sz="2000" dirty="0" smtClean="0"/>
              <a:t>.</a:t>
            </a:r>
          </a:p>
          <a:p>
            <a:pPr algn="ctr"/>
            <a:r>
              <a:rPr lang="uk-UA" sz="2400" b="1" i="1" dirty="0" smtClean="0"/>
              <a:t>Вправа «Гора з плечей»</a:t>
            </a:r>
          </a:p>
          <a:p>
            <a:r>
              <a:rPr lang="uk-UA" sz="2000" i="1" dirty="0" smtClean="0"/>
              <a:t>Час : 3 сек.</a:t>
            </a:r>
          </a:p>
          <a:p>
            <a:r>
              <a:rPr lang="uk-UA" sz="2000" i="1" dirty="0" smtClean="0"/>
              <a:t>Виконувати стоячи, можна йдучи. Максимально різко підняти плечі вверх, широко їх розвести назад і різко опустити. Повторити 6-10 разів.</a:t>
            </a:r>
          </a:p>
          <a:p>
            <a:pPr algn="ctr"/>
            <a:endParaRPr lang="ru-RU" sz="20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 smtClean="0"/>
              <a:t>Зняття емоційної напруги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653136"/>
            <a:ext cx="3528392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95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8668" y="1470484"/>
            <a:ext cx="8686800" cy="5069160"/>
          </a:xfrm>
        </p:spPr>
        <p:txBody>
          <a:bodyPr>
            <a:normAutofit/>
          </a:bodyPr>
          <a:lstStyle/>
          <a:p>
            <a:r>
              <a:rPr lang="uk-UA" sz="1800" b="1" dirty="0" smtClean="0"/>
              <a:t>Мета:</a:t>
            </a:r>
            <a:r>
              <a:rPr lang="uk-UA" sz="1800" dirty="0" smtClean="0"/>
              <a:t> управління станом м</a:t>
            </a:r>
            <a:r>
              <a:rPr lang="en-US" sz="1800" dirty="0" smtClean="0"/>
              <a:t>’</a:t>
            </a:r>
            <a:r>
              <a:rPr lang="uk-UA" sz="1800" dirty="0" smtClean="0"/>
              <a:t>язевого напруження і розслаблення.</a:t>
            </a:r>
          </a:p>
          <a:p>
            <a:r>
              <a:rPr lang="uk-UA" sz="1800" dirty="0" smtClean="0"/>
              <a:t>Сядьте зручно, руки повільно покладіть на коліна долонями вверх, голову і плечі опустіть, очі закрийте. Подумки уявіть: у вас у правій руці лежитьлимон. Повільно починайте його стискати до тих пір, поки не відчуєте, що «вичавили » весь сік. Розслабтеся. Запам</a:t>
            </a:r>
            <a:r>
              <a:rPr lang="en-US" sz="1800" dirty="0" smtClean="0"/>
              <a:t> ’ </a:t>
            </a:r>
            <a:r>
              <a:rPr lang="uk-UA" sz="1800" dirty="0" smtClean="0"/>
              <a:t>ятайте свої відчуття. Тепер уявіть, що лимон лежить у вас у лівій руці. Повторіть вправу. Знову </a:t>
            </a:r>
            <a:r>
              <a:rPr lang="uk-UA" sz="1800" dirty="0"/>
              <a:t>з</a:t>
            </a:r>
            <a:r>
              <a:rPr lang="uk-UA" sz="1800" dirty="0" smtClean="0"/>
              <a:t>апам</a:t>
            </a:r>
            <a:r>
              <a:rPr lang="en-US" sz="1800" dirty="0" smtClean="0"/>
              <a:t> ’ </a:t>
            </a:r>
            <a:r>
              <a:rPr lang="uk-UA" sz="1800" dirty="0" smtClean="0"/>
              <a:t>ятайте свої відчуття. Потім виконайте вправу одночасно двома руками.</a:t>
            </a:r>
          </a:p>
          <a:p>
            <a:r>
              <a:rPr lang="uk-UA" sz="1800" dirty="0" smtClean="0"/>
              <a:t>Розслабтеся і насолоджуйтеся станом спокою.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solidFill>
                  <a:srgbClr val="FFC000"/>
                </a:solidFill>
              </a:rPr>
              <a:t>Вправа «Лимон»</a:t>
            </a:r>
            <a:endParaRPr lang="ru-RU" b="1" i="1" dirty="0">
              <a:solidFill>
                <a:srgbClr val="FFC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005064"/>
            <a:ext cx="3013323" cy="26642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149080"/>
            <a:ext cx="3987886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78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>
                <a:solidFill>
                  <a:srgbClr val="002060"/>
                </a:solidFill>
              </a:rPr>
              <a:t>   </a:t>
            </a:r>
            <a:r>
              <a:rPr lang="uk-UA" sz="2400" dirty="0" smtClean="0">
                <a:solidFill>
                  <a:srgbClr val="002060"/>
                </a:solidFill>
              </a:rPr>
              <a:t>Мета: зняття напруги з мускулатури обличчя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rgbClr val="002060"/>
                </a:solidFill>
              </a:rPr>
              <a:t>   Сядьте зручно: руки покладіть на коліна, опустіть голову і плечі, закрийте очі. Уявіть подумки, що на ваше обличчя намагається сісти муха. Вона сідає то на ніс, то на губи, щоки і т д.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rgbClr val="002060"/>
                </a:solidFill>
              </a:rPr>
              <a:t> Ваше завдання: не відкриваючи очей та без рук зігнати настирливу муху.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uk-UA" b="1" i="1" dirty="0" smtClean="0">
                <a:solidFill>
                  <a:srgbClr val="0070C0"/>
                </a:solidFill>
              </a:rPr>
              <a:t>Вправа «Муха на носі»</a:t>
            </a:r>
            <a:endParaRPr lang="ru-RU" b="1" i="1" dirty="0">
              <a:solidFill>
                <a:srgbClr val="0070C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930720"/>
            <a:ext cx="3528392" cy="216257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930720"/>
            <a:ext cx="4176464" cy="266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43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b="1" dirty="0" smtClean="0"/>
              <a:t>Мета: </a:t>
            </a:r>
            <a:r>
              <a:rPr lang="uk-UA" sz="2000" dirty="0" smtClean="0"/>
              <a:t>знайомство зі звуковою гімнастикою, зміцнення духу і тіла.</a:t>
            </a:r>
          </a:p>
          <a:p>
            <a:pPr marL="0" indent="0">
              <a:buNone/>
            </a:pPr>
            <a:r>
              <a:rPr lang="uk-UA" sz="2000" dirty="0" smtClean="0"/>
              <a:t>Сядьте зручно, розслабтеся, випрямте спину.Зробіть глибокий вдих носом, а на стадії видиху голосно і енергійно вимовляйте звук. Звук проспівуйте – не менше 30 сек. Кожен звук благотворно впливає на:</a:t>
            </a:r>
          </a:p>
          <a:p>
            <a:pPr marL="0" indent="0">
              <a:buNone/>
            </a:pPr>
            <a:r>
              <a:rPr lang="uk-UA" sz="2000" dirty="0" smtClean="0"/>
              <a:t>А – весь організм</a:t>
            </a:r>
          </a:p>
          <a:p>
            <a:pPr marL="0" indent="0">
              <a:buNone/>
            </a:pPr>
            <a:r>
              <a:rPr lang="uk-UA" sz="2000" dirty="0" smtClean="0"/>
              <a:t>Е – щитовидну залозу</a:t>
            </a:r>
          </a:p>
          <a:p>
            <a:pPr marL="0" indent="0">
              <a:buNone/>
            </a:pPr>
            <a:r>
              <a:rPr lang="uk-UA" sz="2000" dirty="0" smtClean="0"/>
              <a:t>І – мозок, ніс, очі, вуха</a:t>
            </a:r>
          </a:p>
          <a:p>
            <a:pPr marL="0" indent="0">
              <a:buNone/>
            </a:pPr>
            <a:r>
              <a:rPr lang="uk-UA" sz="2000" dirty="0" smtClean="0"/>
              <a:t>О- серце</a:t>
            </a:r>
          </a:p>
          <a:p>
            <a:pPr marL="0" indent="0">
              <a:buNone/>
            </a:pPr>
            <a:r>
              <a:rPr lang="uk-UA" sz="2000" dirty="0" smtClean="0"/>
              <a:t>У – органи, що знаходяться в області живота</a:t>
            </a:r>
          </a:p>
          <a:p>
            <a:pPr marL="0" indent="0">
              <a:buNone/>
            </a:pPr>
            <a:r>
              <a:rPr lang="uk-UA" sz="2000" dirty="0" smtClean="0"/>
              <a:t>Я – роботу всього організму</a:t>
            </a:r>
          </a:p>
          <a:p>
            <a:pPr marL="0" indent="0">
              <a:buNone/>
            </a:pPr>
            <a:r>
              <a:rPr lang="uk-UA" sz="2000" dirty="0" smtClean="0"/>
              <a:t>М- роботу всього організму</a:t>
            </a:r>
          </a:p>
          <a:p>
            <a:pPr marL="0" indent="0">
              <a:buNone/>
            </a:pPr>
            <a:r>
              <a:rPr lang="uk-UA" sz="2000" dirty="0" smtClean="0"/>
              <a:t>Х – допомагає очищенню організму</a:t>
            </a:r>
          </a:p>
          <a:p>
            <a:pPr marL="0" indent="0">
              <a:buNone/>
            </a:pPr>
            <a:r>
              <a:rPr lang="uk-UA" sz="2000" dirty="0" smtClean="0"/>
              <a:t>ХА – піднімає настрій</a:t>
            </a: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002060"/>
                </a:solidFill>
              </a:rPr>
              <a:t>Вправа «Звукова гімнастика»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07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411760" y="5445224"/>
            <a:ext cx="5486400" cy="1224136"/>
          </a:xfrm>
        </p:spPr>
        <p:txBody>
          <a:bodyPr>
            <a:noAutofit/>
          </a:bodyPr>
          <a:lstStyle/>
          <a:p>
            <a:pPr algn="r"/>
            <a:endParaRPr lang="uk-UA" sz="2000" b="1" i="1" dirty="0" smtClean="0">
              <a:solidFill>
                <a:srgbClr val="0070C0"/>
              </a:solidFill>
            </a:endParaRP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82" b="16282"/>
          <a:stretch>
            <a:fillRect/>
          </a:stretch>
        </p:blipFill>
        <p:spPr>
          <a:xfrm>
            <a:off x="30286" y="-171400"/>
            <a:ext cx="9113714" cy="7344816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 i="1" dirty="0">
                <a:solidFill>
                  <a:srgbClr val="0070C0"/>
                </a:solidFill>
              </a:rPr>
              <a:t>Практичний психолог ФКТКТ НУ ЧП</a:t>
            </a:r>
            <a:br>
              <a:rPr lang="uk-UA" sz="3200" b="1" i="1" dirty="0">
                <a:solidFill>
                  <a:srgbClr val="0070C0"/>
                </a:solidFill>
              </a:rPr>
            </a:br>
            <a:r>
              <a:rPr lang="uk-UA" sz="4400" b="1" i="1" dirty="0">
                <a:solidFill>
                  <a:srgbClr val="0070C0"/>
                </a:solidFill>
              </a:rPr>
              <a:t>Лук</a:t>
            </a:r>
            <a:r>
              <a:rPr lang="en-US" sz="4400" b="1" i="1" dirty="0">
                <a:solidFill>
                  <a:srgbClr val="0070C0"/>
                </a:solidFill>
              </a:rPr>
              <a:t>’</a:t>
            </a:r>
            <a:r>
              <a:rPr lang="uk-UA" sz="4400" b="1" i="1" dirty="0">
                <a:solidFill>
                  <a:srgbClr val="0070C0"/>
                </a:solidFill>
              </a:rPr>
              <a:t>яненко Любов</a:t>
            </a:r>
            <a:r>
              <a:rPr lang="ru-RU" sz="4400" b="1" i="1" dirty="0">
                <a:solidFill>
                  <a:srgbClr val="0070C0"/>
                </a:solidFill>
              </a:rPr>
              <a:t/>
            </a:r>
            <a:br>
              <a:rPr lang="ru-RU" sz="4400" b="1" i="1" dirty="0">
                <a:solidFill>
                  <a:srgbClr val="0070C0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01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8625136" cy="5472608"/>
          </a:xfrm>
        </p:spPr>
        <p:txBody>
          <a:bodyPr/>
          <a:lstStyle/>
          <a:p>
            <a:r>
              <a:rPr lang="uk-UA" sz="4000" dirty="0" smtClean="0">
                <a:solidFill>
                  <a:srgbClr val="FF0066"/>
                </a:solidFill>
              </a:rPr>
              <a:t>Емоції</a:t>
            </a:r>
            <a:r>
              <a:rPr lang="uk-UA" sz="5400" dirty="0" smtClean="0">
                <a:solidFill>
                  <a:srgbClr val="FF0066"/>
                </a:solidFill>
              </a:rPr>
              <a:t> </a:t>
            </a:r>
            <a:r>
              <a:rPr lang="uk-UA" sz="2400" b="1" dirty="0" smtClean="0"/>
              <a:t>– це відповідні реакції організму на зовнішні та внутрішні подразники, у яких проявляється позитивне або негативне ставлення людини до навколишнього світу.</a:t>
            </a:r>
          </a:p>
          <a:p>
            <a:r>
              <a:rPr lang="uk-UA" sz="3600" dirty="0" smtClean="0">
                <a:solidFill>
                  <a:srgbClr val="FF0066"/>
                </a:solidFill>
              </a:rPr>
              <a:t>Емоції </a:t>
            </a:r>
            <a:r>
              <a:rPr lang="uk-UA" sz="2000" b="1" dirty="0" smtClean="0"/>
              <a:t>– від лат. ( </a:t>
            </a:r>
            <a:r>
              <a:rPr lang="en-US" sz="2000" b="1" dirty="0" smtClean="0"/>
              <a:t>Emotion- </a:t>
            </a:r>
            <a:r>
              <a:rPr lang="uk-UA" sz="2000" b="1" dirty="0" smtClean="0"/>
              <a:t>хвилювання, збудження) – це процес переживання ситуації, відношення до оточуючого об</a:t>
            </a:r>
            <a:r>
              <a:rPr lang="en-US" sz="2000" b="1" dirty="0" smtClean="0"/>
              <a:t>’</a:t>
            </a:r>
            <a:r>
              <a:rPr lang="uk-UA" sz="2000" b="1" dirty="0" smtClean="0"/>
              <a:t>єкта.</a:t>
            </a:r>
            <a:endParaRPr lang="ru-RU" sz="20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dirty="0" smtClean="0">
                <a:solidFill>
                  <a:srgbClr val="FF0066"/>
                </a:solidFill>
              </a:rPr>
              <a:t>Емоції</a:t>
            </a:r>
            <a:endParaRPr lang="ru-RU" sz="6600" dirty="0">
              <a:solidFill>
                <a:srgbClr val="FF0066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173564" y="7533453"/>
            <a:ext cx="2952750" cy="2160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293096"/>
            <a:ext cx="5328592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84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 smtClean="0">
                <a:solidFill>
                  <a:srgbClr val="FF0000"/>
                </a:solidFill>
              </a:rPr>
              <a:t>Види емоцій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24745"/>
            <a:ext cx="4040188" cy="432048"/>
          </a:xfrm>
        </p:spPr>
        <p:txBody>
          <a:bodyPr>
            <a:normAutofit lnSpcReduction="1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позитивні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1124745"/>
            <a:ext cx="4041775" cy="432047"/>
          </a:xfrm>
        </p:spPr>
        <p:txBody>
          <a:bodyPr>
            <a:normAutofit lnSpcReduction="10000"/>
          </a:bodyPr>
          <a:lstStyle/>
          <a:p>
            <a:r>
              <a:rPr lang="uk-UA" b="1" i="1" dirty="0" smtClean="0">
                <a:solidFill>
                  <a:srgbClr val="002060"/>
                </a:solidFill>
              </a:rPr>
              <a:t>негативні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1556792"/>
            <a:ext cx="4040188" cy="5112567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Радість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Задоволення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Упевненість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Симпатія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Любов</a:t>
            </a:r>
          </a:p>
          <a:p>
            <a:pPr marL="0" indent="0">
              <a:buNone/>
            </a:pPr>
            <a:r>
              <a:rPr lang="uk-UA" b="1" i="1" dirty="0" smtClean="0">
                <a:solidFill>
                  <a:srgbClr val="002060"/>
                </a:solidFill>
              </a:rPr>
              <a:t>Сприяють:</a:t>
            </a:r>
          </a:p>
          <a:p>
            <a:pPr marL="0" indent="0">
              <a:buNone/>
            </a:pPr>
            <a:r>
              <a:rPr lang="uk-UA" b="1" dirty="0" smtClean="0"/>
              <a:t>- внутрішній психологічній гармонії </a:t>
            </a:r>
          </a:p>
          <a:p>
            <a:pPr marL="0" indent="0">
              <a:buNone/>
            </a:pPr>
            <a:r>
              <a:rPr lang="uk-UA" b="1" dirty="0" smtClean="0"/>
              <a:t>- довголіттю</a:t>
            </a:r>
          </a:p>
          <a:p>
            <a:pPr marL="0" indent="0">
              <a:buNone/>
            </a:pPr>
            <a:r>
              <a:rPr lang="uk-UA" b="1" dirty="0" smtClean="0"/>
              <a:t>- зниженню ризику серцево-судинних захворювань</a:t>
            </a:r>
          </a:p>
          <a:p>
            <a:pPr marL="0" indent="0">
              <a:buNone/>
            </a:pPr>
            <a:endParaRPr lang="uk-UA" dirty="0" smtClean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041775" cy="5373215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Смуток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Гнів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Горе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Відчай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Страх</a:t>
            </a:r>
          </a:p>
          <a:p>
            <a:pPr marL="0" indent="0">
              <a:buNone/>
            </a:pPr>
            <a:r>
              <a:rPr lang="uk-UA" sz="2000" b="1" i="1" dirty="0" smtClean="0">
                <a:solidFill>
                  <a:srgbClr val="FF0000"/>
                </a:solidFill>
              </a:rPr>
              <a:t>Позитивна роль негативних емоцій:</a:t>
            </a:r>
          </a:p>
          <a:p>
            <a:pPr>
              <a:buFontTx/>
              <a:buChar char="-"/>
            </a:pPr>
            <a:r>
              <a:rPr lang="uk-UA" sz="1800" b="1" dirty="0"/>
              <a:t>є</a:t>
            </a:r>
            <a:r>
              <a:rPr lang="uk-UA" sz="1800" b="1" dirty="0" smtClean="0"/>
              <a:t> сигналом тривоги, попереджають про наявність небезпеки</a:t>
            </a:r>
          </a:p>
          <a:p>
            <a:pPr>
              <a:buFontTx/>
              <a:buChar char="-"/>
            </a:pPr>
            <a:r>
              <a:rPr lang="uk-UA" sz="1800" b="1" dirty="0"/>
              <a:t>с</a:t>
            </a:r>
            <a:r>
              <a:rPr lang="uk-UA" sz="1800" b="1" dirty="0" smtClean="0"/>
              <a:t>прияють особистісному і духовному росту</a:t>
            </a:r>
          </a:p>
          <a:p>
            <a:pPr>
              <a:buFontTx/>
              <a:buChar char="-"/>
            </a:pPr>
            <a:r>
              <a:rPr lang="uk-UA" sz="1800" b="1" dirty="0"/>
              <a:t>з</a:t>
            </a:r>
            <a:r>
              <a:rPr lang="uk-UA" sz="1800" b="1" dirty="0" smtClean="0"/>
              <a:t>авдяки їм, ми дізнаємося про невдачі</a:t>
            </a:r>
          </a:p>
          <a:p>
            <a:pPr>
              <a:buFontTx/>
              <a:buChar char="-"/>
            </a:pPr>
            <a:endParaRPr lang="uk-UA" sz="1800" dirty="0" smtClean="0"/>
          </a:p>
          <a:p>
            <a:pPr>
              <a:buFontTx/>
              <a:buChar char="-"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276872"/>
            <a:ext cx="1800200" cy="187220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514208"/>
            <a:ext cx="2304256" cy="180678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0" y="2429272"/>
            <a:ext cx="1800200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52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2008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Роль емоцій</a:t>
            </a:r>
            <a:br>
              <a:rPr lang="uk-UA" sz="3200" b="1" dirty="0" smtClean="0">
                <a:solidFill>
                  <a:srgbClr val="FF0000"/>
                </a:solidFill>
              </a:rPr>
            </a:br>
            <a:r>
              <a:rPr lang="uk-UA" sz="3200" dirty="0" smtClean="0">
                <a:solidFill>
                  <a:srgbClr val="FF0000"/>
                </a:solidFill>
              </a:rPr>
              <a:t>ЕМОЦІЇ: 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4040188" cy="1296143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Наповнюють наше життя і роблять його цікавим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1268760"/>
            <a:ext cx="4041775" cy="1008111"/>
          </a:xfrm>
        </p:spPr>
        <p:txBody>
          <a:bodyPr>
            <a:noAutofit/>
          </a:bodyPr>
          <a:lstStyle/>
          <a:p>
            <a:r>
              <a:rPr lang="uk-UA" sz="2000" smtClean="0">
                <a:solidFill>
                  <a:srgbClr val="7030A0"/>
                </a:solidFill>
              </a:rPr>
              <a:t>Або – отруюють наше життя і перетворюють його в суцільний кошмар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0" y="836712"/>
            <a:ext cx="4497388" cy="4549345"/>
          </a:xfrm>
        </p:spPr>
        <p:txBody>
          <a:bodyPr>
            <a:normAutofit/>
          </a:bodyPr>
          <a:lstStyle/>
          <a:p>
            <a:endParaRPr lang="uk-UA" dirty="0" smtClean="0">
              <a:solidFill>
                <a:srgbClr val="C00000"/>
              </a:solidFill>
            </a:endParaRPr>
          </a:p>
          <a:p>
            <a:endParaRPr lang="uk-UA" dirty="0">
              <a:solidFill>
                <a:srgbClr val="C00000"/>
              </a:solidFill>
            </a:endParaRPr>
          </a:p>
          <a:p>
            <a:endParaRPr lang="uk-UA" dirty="0" smtClean="0">
              <a:solidFill>
                <a:srgbClr val="C00000"/>
              </a:solidFill>
            </a:endParaRPr>
          </a:p>
          <a:p>
            <a:r>
              <a:rPr lang="uk-UA" dirty="0" smtClean="0">
                <a:solidFill>
                  <a:srgbClr val="C00000"/>
                </a:solidFill>
              </a:rPr>
              <a:t>Це те, що дозволяє нам сприймати світ!!!</a:t>
            </a:r>
          </a:p>
          <a:p>
            <a:r>
              <a:rPr lang="uk-UA" dirty="0" smtClean="0">
                <a:solidFill>
                  <a:srgbClr val="C00000"/>
                </a:solidFill>
              </a:rPr>
              <a:t>Спонукають до досягнення корисного результату!</a:t>
            </a:r>
          </a:p>
          <a:p>
            <a:r>
              <a:rPr lang="uk-UA" dirty="0" smtClean="0">
                <a:solidFill>
                  <a:srgbClr val="C00000"/>
                </a:solidFill>
              </a:rPr>
              <a:t>Емоції – є невід</a:t>
            </a:r>
            <a:r>
              <a:rPr lang="en-US" dirty="0" smtClean="0">
                <a:solidFill>
                  <a:srgbClr val="C00000"/>
                </a:solidFill>
              </a:rPr>
              <a:t>’</a:t>
            </a:r>
            <a:r>
              <a:rPr lang="uk-UA" dirty="0" smtClean="0">
                <a:solidFill>
                  <a:srgbClr val="C00000"/>
                </a:solidFill>
              </a:rPr>
              <a:t>ємною частиною нашого життя.</a:t>
            </a:r>
            <a:br>
              <a:rPr lang="uk-UA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204864"/>
            <a:ext cx="4041775" cy="3951288"/>
          </a:xfrm>
        </p:spPr>
        <p:txBody>
          <a:bodyPr/>
          <a:lstStyle/>
          <a:p>
            <a:r>
              <a:rPr lang="uk-UA" dirty="0" smtClean="0">
                <a:solidFill>
                  <a:srgbClr val="7030A0"/>
                </a:solidFill>
              </a:rPr>
              <a:t>Або – маніпулюють нашим життям…</a:t>
            </a:r>
          </a:p>
          <a:p>
            <a:r>
              <a:rPr lang="uk-UA" dirty="0" smtClean="0">
                <a:solidFill>
                  <a:srgbClr val="7030A0"/>
                </a:solidFill>
              </a:rPr>
              <a:t>Або – спрямовують людину на подолання перешкод…</a:t>
            </a:r>
          </a:p>
          <a:p>
            <a:r>
              <a:rPr lang="uk-UA" dirty="0" smtClean="0">
                <a:solidFill>
                  <a:srgbClr val="7030A0"/>
                </a:solidFill>
              </a:rPr>
              <a:t>Керувати ними – доволі складно, але вкрай корисно!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89" y="5157192"/>
            <a:ext cx="2505075" cy="154076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595" y="5324475"/>
            <a:ext cx="2990850" cy="15335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7" y="5157192"/>
            <a:ext cx="2953632" cy="170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83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8964488" cy="6021288"/>
          </a:xfrm>
        </p:spPr>
        <p:txBody>
          <a:bodyPr>
            <a:normAutofit fontScale="77500" lnSpcReduction="20000"/>
          </a:bodyPr>
          <a:lstStyle/>
          <a:p>
            <a:r>
              <a:rPr lang="uk-UA" sz="3800" b="1" dirty="0" smtClean="0">
                <a:solidFill>
                  <a:srgbClr val="C00000"/>
                </a:solidFill>
              </a:rPr>
              <a:t>В міміці </a:t>
            </a:r>
            <a:r>
              <a:rPr lang="uk-UA" sz="2800" b="1" dirty="0" smtClean="0">
                <a:solidFill>
                  <a:srgbClr val="C00000"/>
                </a:solidFill>
              </a:rPr>
              <a:t>- </a:t>
            </a:r>
          </a:p>
          <a:p>
            <a:pPr marL="0" indent="0">
              <a:buNone/>
            </a:pPr>
            <a:r>
              <a:rPr lang="uk-UA" sz="2800" b="1" dirty="0" smtClean="0">
                <a:solidFill>
                  <a:srgbClr val="C00000"/>
                </a:solidFill>
              </a:rPr>
              <a:t> виразні рухи обличчя</a:t>
            </a:r>
          </a:p>
          <a:p>
            <a:pPr marL="0" indent="0">
              <a:buNone/>
            </a:pPr>
            <a:endParaRPr lang="uk-UA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uk-UA" sz="4100" b="1" dirty="0" smtClean="0">
                <a:solidFill>
                  <a:schemeClr val="bg2">
                    <a:lumMod val="50000"/>
                  </a:schemeClr>
                </a:solidFill>
              </a:rPr>
              <a:t>В пантоміміці - </a:t>
            </a:r>
          </a:p>
          <a:p>
            <a:pPr marL="0" indent="0">
              <a:buNone/>
            </a:pPr>
            <a:r>
              <a:rPr lang="uk-UA" sz="3100" b="1" dirty="0" smtClean="0">
                <a:solidFill>
                  <a:schemeClr val="bg2">
                    <a:lumMod val="50000"/>
                  </a:schemeClr>
                </a:solidFill>
              </a:rPr>
              <a:t>виразні рухи всього  тіла,</a:t>
            </a:r>
          </a:p>
          <a:p>
            <a:pPr marL="0" indent="0">
              <a:buNone/>
            </a:pPr>
            <a:r>
              <a:rPr lang="uk-UA" sz="3100" b="1" dirty="0" smtClean="0">
                <a:solidFill>
                  <a:schemeClr val="bg2">
                    <a:lumMod val="50000"/>
                  </a:schemeClr>
                </a:solidFill>
              </a:rPr>
              <a:t>поза, </a:t>
            </a:r>
          </a:p>
          <a:p>
            <a:pPr marL="0" indent="0">
              <a:buNone/>
            </a:pPr>
            <a:r>
              <a:rPr lang="uk-UA" sz="3100" b="1" dirty="0" smtClean="0">
                <a:solidFill>
                  <a:schemeClr val="bg2">
                    <a:lumMod val="50000"/>
                  </a:schemeClr>
                </a:solidFill>
              </a:rPr>
              <a:t>жести</a:t>
            </a:r>
          </a:p>
          <a:p>
            <a:endParaRPr lang="uk-UA" sz="1200" dirty="0" smtClean="0">
              <a:solidFill>
                <a:srgbClr val="C00000"/>
              </a:solidFill>
            </a:endParaRPr>
          </a:p>
          <a:p>
            <a:endParaRPr lang="uk-UA" sz="1200" dirty="0">
              <a:solidFill>
                <a:srgbClr val="C00000"/>
              </a:solidFill>
            </a:endParaRPr>
          </a:p>
          <a:p>
            <a:endParaRPr lang="uk-UA" sz="1200" dirty="0" smtClean="0">
              <a:solidFill>
                <a:srgbClr val="C00000"/>
              </a:solidFill>
            </a:endParaRPr>
          </a:p>
          <a:p>
            <a:endParaRPr lang="uk-UA" sz="1200" dirty="0">
              <a:solidFill>
                <a:srgbClr val="C00000"/>
              </a:solidFill>
            </a:endParaRPr>
          </a:p>
          <a:p>
            <a:endParaRPr lang="uk-UA" sz="1200" dirty="0" smtClean="0">
              <a:solidFill>
                <a:srgbClr val="C00000"/>
              </a:solidFill>
            </a:endParaRPr>
          </a:p>
          <a:p>
            <a:endParaRPr lang="uk-UA" sz="1200" dirty="0" smtClean="0">
              <a:solidFill>
                <a:srgbClr val="C00000"/>
              </a:solidFill>
            </a:endParaRPr>
          </a:p>
          <a:p>
            <a:endParaRPr lang="uk-UA" sz="1200" dirty="0">
              <a:solidFill>
                <a:srgbClr val="C00000"/>
              </a:solidFill>
            </a:endParaRPr>
          </a:p>
          <a:p>
            <a:pPr algn="r"/>
            <a:endParaRPr lang="uk-UA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uk-UA" sz="3600" b="1" dirty="0" smtClean="0">
                <a:solidFill>
                  <a:srgbClr val="002060"/>
                </a:solidFill>
              </a:rPr>
              <a:t>В вокально-голосовій міміці –</a:t>
            </a:r>
          </a:p>
          <a:p>
            <a:pPr marL="0" indent="0">
              <a:buNone/>
            </a:pPr>
            <a:r>
              <a:rPr lang="uk-UA" sz="3800" b="1" dirty="0" smtClean="0">
                <a:solidFill>
                  <a:srgbClr val="002060"/>
                </a:solidFill>
              </a:rPr>
              <a:t> інтонація,</a:t>
            </a:r>
          </a:p>
          <a:p>
            <a:pPr marL="0" indent="0">
              <a:buNone/>
            </a:pPr>
            <a:r>
              <a:rPr lang="uk-UA" sz="3800" b="1" dirty="0" smtClean="0">
                <a:solidFill>
                  <a:srgbClr val="002060"/>
                </a:solidFill>
              </a:rPr>
              <a:t>голос підвищений або знижений, </a:t>
            </a:r>
          </a:p>
          <a:p>
            <a:pPr marL="0" indent="0">
              <a:buNone/>
            </a:pPr>
            <a:r>
              <a:rPr lang="uk-UA" sz="3800" b="1" dirty="0" smtClean="0">
                <a:solidFill>
                  <a:srgbClr val="002060"/>
                </a:solidFill>
              </a:rPr>
              <a:t>виразні паузи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pPr algn="ctr"/>
            <a:r>
              <a:rPr lang="uk-UA" b="1" i="1" dirty="0" smtClean="0">
                <a:solidFill>
                  <a:schemeClr val="bg2">
                    <a:lumMod val="50000"/>
                  </a:schemeClr>
                </a:solidFill>
              </a:rPr>
              <a:t>Емоції проявляються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003" y="1883444"/>
            <a:ext cx="3179762" cy="19082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351932"/>
            <a:ext cx="2987823" cy="231742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192" y="959594"/>
            <a:ext cx="2181387" cy="340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6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1800" b="1" i="1" dirty="0" smtClean="0">
                <a:solidFill>
                  <a:srgbClr val="002060"/>
                </a:solidFill>
              </a:rPr>
              <a:t>Неможливість зосередитися на чомусь</a:t>
            </a:r>
          </a:p>
          <a:p>
            <a:r>
              <a:rPr lang="uk-UA" sz="1800" b="1" i="1" dirty="0" smtClean="0">
                <a:solidFill>
                  <a:srgbClr val="002060"/>
                </a:solidFill>
              </a:rPr>
              <a:t>Відчуття безпорадності</a:t>
            </a:r>
          </a:p>
          <a:p>
            <a:r>
              <a:rPr lang="uk-UA" sz="1800" b="1" i="1" dirty="0" smtClean="0">
                <a:solidFill>
                  <a:srgbClr val="002060"/>
                </a:solidFill>
              </a:rPr>
              <a:t>Втрата інтересу до роботи</a:t>
            </a:r>
          </a:p>
          <a:p>
            <a:r>
              <a:rPr lang="uk-UA" sz="1800" b="1" i="1" dirty="0" smtClean="0">
                <a:solidFill>
                  <a:srgbClr val="002060"/>
                </a:solidFill>
              </a:rPr>
              <a:t>Апатія і нудьга</a:t>
            </a:r>
          </a:p>
          <a:p>
            <a:r>
              <a:rPr lang="uk-UA" sz="1800" b="1" i="1" dirty="0" smtClean="0">
                <a:solidFill>
                  <a:srgbClr val="002060"/>
                </a:solidFill>
              </a:rPr>
              <a:t>Відчуття невпевненості</a:t>
            </a:r>
          </a:p>
          <a:p>
            <a:r>
              <a:rPr lang="uk-UA" sz="1800" b="1" i="1" dirty="0" smtClean="0">
                <a:solidFill>
                  <a:srgbClr val="002060"/>
                </a:solidFill>
              </a:rPr>
              <a:t>Підозрілість</a:t>
            </a:r>
          </a:p>
          <a:p>
            <a:r>
              <a:rPr lang="uk-UA" sz="1800" b="1" i="1" dirty="0" smtClean="0">
                <a:solidFill>
                  <a:srgbClr val="002060"/>
                </a:solidFill>
              </a:rPr>
              <a:t>Надмірна дратівливість</a:t>
            </a:r>
          </a:p>
          <a:p>
            <a:r>
              <a:rPr lang="uk-UA" sz="1800" b="1" i="1" dirty="0" smtClean="0">
                <a:solidFill>
                  <a:srgbClr val="002060"/>
                </a:solidFill>
              </a:rPr>
              <a:t>Розчарування і самотніть</a:t>
            </a:r>
          </a:p>
          <a:p>
            <a:r>
              <a:rPr lang="uk-UA" sz="1800" b="1" i="1" dirty="0" smtClean="0">
                <a:solidFill>
                  <a:srgbClr val="002060"/>
                </a:solidFill>
              </a:rPr>
              <a:t>Втрата апетиту</a:t>
            </a:r>
          </a:p>
          <a:p>
            <a:r>
              <a:rPr lang="uk-UA" sz="1800" b="1" i="1" dirty="0" smtClean="0">
                <a:solidFill>
                  <a:srgbClr val="002060"/>
                </a:solidFill>
              </a:rPr>
              <a:t>Погіршення памя</a:t>
            </a:r>
            <a:r>
              <a:rPr lang="en-US" sz="1800" b="1" i="1" dirty="0" smtClean="0">
                <a:solidFill>
                  <a:srgbClr val="002060"/>
                </a:solidFill>
              </a:rPr>
              <a:t>’</a:t>
            </a:r>
            <a:r>
              <a:rPr lang="uk-UA" sz="1800" b="1" i="1" dirty="0" smtClean="0">
                <a:solidFill>
                  <a:srgbClr val="002060"/>
                </a:solidFill>
              </a:rPr>
              <a:t>ті </a:t>
            </a:r>
          </a:p>
          <a:p>
            <a:r>
              <a:rPr lang="uk-UA" sz="1800" b="1" i="1" dirty="0" smtClean="0">
                <a:solidFill>
                  <a:srgbClr val="002060"/>
                </a:solidFill>
              </a:rPr>
              <a:t>Часті помилкм в роботі</a:t>
            </a:r>
            <a:endParaRPr lang="ru-RU" sz="1800" b="1" i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Ознаки </a:t>
            </a:r>
            <a:r>
              <a:rPr lang="uk-UA" b="1" dirty="0" smtClean="0">
                <a:solidFill>
                  <a:srgbClr val="002060"/>
                </a:solidFill>
              </a:rPr>
              <a:t> емоційної напруги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309888"/>
            <a:ext cx="4009628" cy="24314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556792"/>
            <a:ext cx="3384376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52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 Н</a:t>
            </a:r>
            <a:r>
              <a:rPr lang="uk-UA" dirty="0" smtClean="0"/>
              <a:t>е варто тримати все в собі. Найкращий вихід – поділитися.</a:t>
            </a:r>
          </a:p>
          <a:p>
            <a:r>
              <a:rPr lang="uk-UA" dirty="0" smtClean="0"/>
              <a:t>Не варто, намагатися контролювати все навколо, включаючи рідних людей. Приймайте всіх такими, якими вони є.</a:t>
            </a:r>
          </a:p>
          <a:p>
            <a:r>
              <a:rPr lang="uk-UA" dirty="0" smtClean="0"/>
              <a:t>Постійно розвивайтеся. Нові досягнення допоможуть уникнути комплексу неповноцінності і почуття внутрішньої агресії, незадоволення, неприйняття себе.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Як запобігти емоційній напрузі?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64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uk-UA" b="1" i="1" dirty="0" smtClean="0"/>
              <a:t>Саморегуляція</a:t>
            </a:r>
            <a:r>
              <a:rPr lang="uk-UA" dirty="0" smtClean="0"/>
              <a:t> </a:t>
            </a:r>
            <a:r>
              <a:rPr lang="uk-UA" b="1" dirty="0" smtClean="0"/>
              <a:t>– </a:t>
            </a:r>
            <a:r>
              <a:rPr lang="uk-UA" sz="2400" b="1" dirty="0" smtClean="0"/>
              <a:t>управління своїм психоемоційним станом, що досягається шляхом самовпливу за допомогою слів, уявних образів, управління тонусом і диханням.</a:t>
            </a:r>
          </a:p>
          <a:p>
            <a:r>
              <a:rPr lang="uk-UA" b="1" i="1" dirty="0" smtClean="0"/>
              <a:t>Саморегуляція</a:t>
            </a:r>
            <a:r>
              <a:rPr lang="uk-UA" sz="2400" dirty="0" smtClean="0"/>
              <a:t> </a:t>
            </a:r>
            <a:r>
              <a:rPr lang="uk-UA" sz="2400" b="1" dirty="0" smtClean="0"/>
              <a:t>– це процес зміни певного емоційного стану на найбільш доцільний в даній ситуації.</a:t>
            </a:r>
          </a:p>
          <a:p>
            <a:r>
              <a:rPr lang="uk-UA" b="1" i="1" dirty="0" smtClean="0"/>
              <a:t>Основа саморегуляції </a:t>
            </a:r>
            <a:r>
              <a:rPr lang="uk-UA" sz="2400" b="1" dirty="0" smtClean="0"/>
              <a:t>– усвідомлення того, що відбувається в конкретний момент часу.</a:t>
            </a:r>
          </a:p>
          <a:p>
            <a:r>
              <a:rPr lang="uk-UA" b="1" dirty="0" smtClean="0">
                <a:solidFill>
                  <a:srgbClr val="FF0066"/>
                </a:solidFill>
              </a:rPr>
              <a:t>Емоційно зріла людина може здійснювати саморегуляцію</a:t>
            </a:r>
            <a:endParaRPr lang="ru-RU" b="1" dirty="0">
              <a:solidFill>
                <a:srgbClr val="FF0066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sz="4000" b="1" i="1" dirty="0" smtClean="0">
                <a:solidFill>
                  <a:srgbClr val="FFC000"/>
                </a:solidFill>
              </a:rPr>
              <a:t>Саморегуляція</a:t>
            </a:r>
            <a:r>
              <a:rPr lang="uk-UA" b="1" i="1" dirty="0" smtClean="0"/>
              <a:t>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58783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i="1" dirty="0" smtClean="0">
                <a:solidFill>
                  <a:srgbClr val="FF0066"/>
                </a:solidFill>
              </a:rPr>
              <a:t>Самопідбадьорювання</a:t>
            </a:r>
            <a:r>
              <a:rPr lang="uk-UA" dirty="0" smtClean="0"/>
              <a:t> - самонавіювання впевненості в успіх, самозаспокоєння.</a:t>
            </a:r>
          </a:p>
          <a:p>
            <a:r>
              <a:rPr lang="uk-UA" b="1" i="1" dirty="0" smtClean="0">
                <a:solidFill>
                  <a:srgbClr val="FF0066"/>
                </a:solidFill>
              </a:rPr>
              <a:t>Самопереконання</a:t>
            </a:r>
            <a:r>
              <a:rPr lang="uk-UA" b="1" i="1" dirty="0" smtClean="0"/>
              <a:t> </a:t>
            </a:r>
            <a:r>
              <a:rPr lang="uk-UA" dirty="0" smtClean="0"/>
              <a:t>– переконання себе шляхом підбору відповідних доказів і аргументів.</a:t>
            </a:r>
          </a:p>
          <a:p>
            <a:r>
              <a:rPr lang="uk-UA" b="1" i="1" dirty="0" smtClean="0">
                <a:solidFill>
                  <a:srgbClr val="FF0066"/>
                </a:solidFill>
              </a:rPr>
              <a:t>Самонаказ</a:t>
            </a:r>
            <a:r>
              <a:rPr lang="uk-UA" dirty="0" smtClean="0"/>
              <a:t> – веління самому собі. Це дієвий спосіб для вироблення самоволодіння і управління собою навіть у найскладніших і нейекстримальніших умовах.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FF0066"/>
                </a:solidFill>
              </a:rPr>
              <a:t>Методи психічної саморегуляції</a:t>
            </a:r>
            <a:endParaRPr lang="ru-RU" b="1" i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89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403</TotalTime>
  <Words>834</Words>
  <Application>Microsoft Office PowerPoint</Application>
  <PresentationFormat>Экран (4:3)</PresentationFormat>
  <Paragraphs>122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Емоції. Емоційна напруга. Зняття емоційної напруги</vt:lpstr>
      <vt:lpstr>Емоції</vt:lpstr>
      <vt:lpstr>Види емоцій</vt:lpstr>
      <vt:lpstr>Роль емоцій ЕМОЦІЇ:  </vt:lpstr>
      <vt:lpstr>Емоції проявляються</vt:lpstr>
      <vt:lpstr>Ознаки  емоційної напруги</vt:lpstr>
      <vt:lpstr>Як запобігти емоційній напрузі?</vt:lpstr>
      <vt:lpstr>Саморегуляція </vt:lpstr>
      <vt:lpstr>Методи психічної саморегуляції</vt:lpstr>
      <vt:lpstr>Способи емоційної розрядки</vt:lpstr>
      <vt:lpstr>Емоційна розрядка</vt:lpstr>
      <vt:lpstr>Зняття емоційної напруги</vt:lpstr>
      <vt:lpstr>Вправа «Лимон»</vt:lpstr>
      <vt:lpstr>Вправа «Муха на носі»</vt:lpstr>
      <vt:lpstr>Вправа «Звукова гімнастика»</vt:lpstr>
      <vt:lpstr>Практичний психолог ФКТКТ НУ ЧП Лук’яненко Любов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</dc:creator>
  <cp:lastModifiedBy>teacher</cp:lastModifiedBy>
  <cp:revision>32</cp:revision>
  <dcterms:created xsi:type="dcterms:W3CDTF">2020-11-10T12:09:48Z</dcterms:created>
  <dcterms:modified xsi:type="dcterms:W3CDTF">2020-11-11T00:11:01Z</dcterms:modified>
</cp:coreProperties>
</file>