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2" r:id="rId17"/>
    <p:sldId id="269" r:id="rId18"/>
    <p:sldId id="294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1F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 showGuides="1">
      <p:cViewPr varScale="1">
        <p:scale>
          <a:sx n="118" d="100"/>
          <a:sy n="118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pPr rtl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pPr rtl="0"/>
              <a:t>26.10.2022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0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8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2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1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3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1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3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=""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=""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=""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=""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=""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=""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=""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=""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=""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=""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=""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=""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=""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=""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=""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=""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transition spd="med">
    <p:pull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0419"/>
            <a:ext cx="6844932" cy="2281355"/>
          </a:xfrm>
        </p:spPr>
        <p:txBody>
          <a:bodyPr rtlCol="0"/>
          <a:lstStyle/>
          <a:p>
            <a:pPr rtl="0"/>
            <a:r>
              <a:rPr lang="uk-UA" sz="4000" dirty="0" smtClean="0">
                <a:latin typeface="Bahnschrift SemiBold" panose="020B0502040204020203" pitchFamily="34" charset="0"/>
              </a:rPr>
              <a:t>Визволення України від фашистських загарбників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3697A7-775B-4995-AFA7-E4B1B1C1C8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22" y="3751774"/>
            <a:ext cx="4997355" cy="324417"/>
          </a:xfrm>
        </p:spPr>
        <p:txBody>
          <a:bodyPr rtlCol="0"/>
          <a:lstStyle/>
          <a:p>
            <a:r>
              <a:rPr lang="uk-UA" dirty="0">
                <a:latin typeface="Bahnschrift SemiBold" panose="020B0502040204020203" pitchFamily="34" charset="0"/>
              </a:rPr>
              <a:t>22 червня 1941-28 жовтня 1944рр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2" y="218941"/>
            <a:ext cx="4789958" cy="6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7426"/>
            <a:ext cx="10496283" cy="1114388"/>
          </a:xfrm>
        </p:spPr>
        <p:txBody>
          <a:bodyPr rtlCol="0">
            <a:normAutofit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6. </a:t>
            </a:r>
            <a:r>
              <a:rPr lang="ru-RU" sz="3600" dirty="0" err="1">
                <a:latin typeface="Bahnschrift SemiBold" panose="020B0502040204020203" pitchFamily="34" charset="0"/>
              </a:rPr>
              <a:t>Україна</a:t>
            </a:r>
            <a:r>
              <a:rPr lang="ru-RU" sz="3600" dirty="0">
                <a:latin typeface="Bahnschrift SemiBold" panose="020B0502040204020203" pitchFamily="34" charset="0"/>
              </a:rPr>
              <a:t> в </a:t>
            </a:r>
            <a:r>
              <a:rPr lang="ru-RU" sz="3600" dirty="0" err="1">
                <a:latin typeface="Bahnschrift SemiBold" panose="020B0502040204020203" pitchFamily="34" charset="0"/>
              </a:rPr>
              <a:t>Другій</a:t>
            </a:r>
            <a:r>
              <a:rPr lang="ru-RU" sz="3600" dirty="0"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latin typeface="Bahnschrift SemiBold" panose="020B0502040204020203" pitchFamily="34" charset="0"/>
              </a:rPr>
              <a:t>Світовій</a:t>
            </a:r>
            <a:r>
              <a:rPr lang="ru-RU" sz="3600" dirty="0"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latin typeface="Bahnschrift SemiBold" panose="020B0502040204020203" pitchFamily="34" charset="0"/>
              </a:rPr>
              <a:t>війні</a:t>
            </a:r>
            <a:r>
              <a:rPr lang="ru-RU" sz="3600" dirty="0">
                <a:latin typeface="Bahnschrift SemiBold" panose="020B0502040204020203" pitchFamily="34" charset="0"/>
              </a:rPr>
              <a:t> та </a:t>
            </a:r>
            <a:r>
              <a:rPr lang="ru-RU" sz="3600" dirty="0" err="1">
                <a:latin typeface="Bahnschrift SemiBold" panose="020B0502040204020203" pitchFamily="34" charset="0"/>
              </a:rPr>
              <a:t>наслідки</a:t>
            </a:r>
            <a:endParaRPr lang="uk-UA" sz="3600" dirty="0">
              <a:latin typeface="Bahnschrift SemiBold" panose="020B0502040204020203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0" y="1281814"/>
            <a:ext cx="11897968" cy="443203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Bahnschrift SemiBold" panose="020B0502040204020203" pitchFamily="34" charset="0"/>
              </a:rPr>
              <a:t>Трагедія Українського народу в роки Другої світової полягала в тому, що на час початку війни він був розділений між кількома державами. Українці, позбавлені власної державності, змушені були воювати за чужі інтереси та вбивати інших українців.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У спільну боротьбу з Німеччиною і її союзниками Україна внесла величезний вклад. На фронтах і у фашистському тилу загинув кожний п'ятий житель республіки. Серед вищих офіцерів, командуючих фронтами й арміями було чимало українців. Найвідоміші з них – </a:t>
            </a:r>
            <a:r>
              <a:rPr lang="uk-UA" sz="2000" dirty="0" err="1">
                <a:latin typeface="Bahnschrift SemiBold" panose="020B0502040204020203" pitchFamily="34" charset="0"/>
              </a:rPr>
              <a:t>І.Кожедуб</a:t>
            </a:r>
            <a:r>
              <a:rPr lang="uk-UA" sz="2000" dirty="0">
                <a:latin typeface="Bahnschrift SemiBold" panose="020B0502040204020203" pitchFamily="34" charset="0"/>
              </a:rPr>
              <a:t>, А. Єременко, С. </a:t>
            </a:r>
            <a:r>
              <a:rPr lang="uk-UA" sz="2000" dirty="0" err="1" smtClean="0">
                <a:latin typeface="Bahnschrift SemiBold" panose="020B0502040204020203" pitchFamily="34" charset="0"/>
              </a:rPr>
              <a:t>ТимОшенко</a:t>
            </a:r>
            <a:r>
              <a:rPr lang="uk-UA" sz="2000" dirty="0">
                <a:latin typeface="Bahnschrift SemiBold" panose="020B0502040204020203" pitchFamily="34" charset="0"/>
              </a:rPr>
              <a:t>, Р. Маліновський, І. Черняхівський, П. Рибалко, К. Москаленко, П. </a:t>
            </a:r>
            <a:r>
              <a:rPr lang="uk-UA" sz="2000" dirty="0" err="1">
                <a:latin typeface="Bahnschrift SemiBold" panose="020B0502040204020203" pitchFamily="34" charset="0"/>
              </a:rPr>
              <a:t>Жмаченко</a:t>
            </a:r>
            <a:r>
              <a:rPr lang="uk-UA" sz="2000" dirty="0">
                <a:latin typeface="Bahnschrift SemiBold" panose="020B0502040204020203" pitchFamily="34" charset="0"/>
              </a:rPr>
              <a:t>, </a:t>
            </a:r>
            <a:r>
              <a:rPr lang="uk-UA" sz="2000" dirty="0" err="1">
                <a:latin typeface="Bahnschrift SemiBold" panose="020B0502040204020203" pitchFamily="34" charset="0"/>
              </a:rPr>
              <a:t>Н.Міньо</a:t>
            </a:r>
            <a:r>
              <a:rPr lang="uk-UA" sz="2000" dirty="0">
                <a:latin typeface="Bahnschrift SemiBold" panose="020B0502040204020203" pitchFamily="34" charset="0"/>
              </a:rPr>
              <a:t>, </a:t>
            </a:r>
            <a:r>
              <a:rPr lang="uk-UA" sz="2000" dirty="0" err="1">
                <a:latin typeface="Bahnschrift SemiBold" panose="020B0502040204020203" pitchFamily="34" charset="0"/>
              </a:rPr>
              <a:t>В.Янів</a:t>
            </a:r>
            <a:r>
              <a:rPr lang="uk-UA" sz="2000" dirty="0">
                <a:latin typeface="Bahnschrift SemiBold" panose="020B0502040204020203" pitchFamily="34" charset="0"/>
              </a:rPr>
              <a:t>, </a:t>
            </a:r>
            <a:r>
              <a:rPr lang="uk-UA" sz="2000" dirty="0" err="1">
                <a:latin typeface="Bahnschrift SemiBold" panose="020B0502040204020203" pitchFamily="34" charset="0"/>
              </a:rPr>
              <a:t>Д.Карпенко</a:t>
            </a:r>
            <a:r>
              <a:rPr lang="uk-UA" sz="2000" dirty="0">
                <a:latin typeface="Bahnschrift SemiBold" panose="020B0502040204020203" pitchFamily="34" charset="0"/>
              </a:rPr>
              <a:t>. Ратний подвиг багатьох українців відзначений вищими нагородами. Серед них - 2072 визнані гідними звання Героя Радянського Союзу. З 115 двічі Героїв Радянського Союзу - 32 українця. Із 7 мільйонів орденів і медалей, вручених офіцерам і солдатам Червоної Армії, 2,5 мільйони одержали жителі України.</a:t>
            </a:r>
            <a:endParaRPr lang="ru-RU" sz="20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Bahnschrift SemiBold" panose="020B0502040204020203" pitchFamily="34" charset="0"/>
              </a:rPr>
              <a:t>Україна зазнала надзвичайних втрат внаслідок війни. Сукупні демографічні втрати українців і громадян України інших національностей упродовж 1939-1945 років наразі оцінюються у понад 8 мільйонів осіб. За підрахунками вчених, Центральна, Південна та Східна Україна втратила 30 % населення, Галичина – 22 %, Волинь і Полісся – 12 %.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5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7426"/>
            <a:ext cx="10496283" cy="1114388"/>
          </a:xfrm>
        </p:spPr>
        <p:txBody>
          <a:bodyPr rtlCol="0">
            <a:normAutofit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6. </a:t>
            </a:r>
            <a:r>
              <a:rPr lang="ru-RU" sz="3600" dirty="0" err="1">
                <a:latin typeface="Bahnschrift SemiBold" panose="020B0502040204020203" pitchFamily="34" charset="0"/>
              </a:rPr>
              <a:t>Україна</a:t>
            </a:r>
            <a:r>
              <a:rPr lang="ru-RU" sz="3600" dirty="0">
                <a:latin typeface="Bahnschrift SemiBold" panose="020B0502040204020203" pitchFamily="34" charset="0"/>
              </a:rPr>
              <a:t> в </a:t>
            </a:r>
            <a:r>
              <a:rPr lang="ru-RU" sz="3600" dirty="0" err="1">
                <a:latin typeface="Bahnschrift SemiBold" panose="020B0502040204020203" pitchFamily="34" charset="0"/>
              </a:rPr>
              <a:t>Другій</a:t>
            </a:r>
            <a:r>
              <a:rPr lang="ru-RU" sz="3600" dirty="0"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latin typeface="Bahnschrift SemiBold" panose="020B0502040204020203" pitchFamily="34" charset="0"/>
              </a:rPr>
              <a:t>Світовій</a:t>
            </a:r>
            <a:r>
              <a:rPr lang="ru-RU" sz="3600" dirty="0"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latin typeface="Bahnschrift SemiBold" panose="020B0502040204020203" pitchFamily="34" charset="0"/>
              </a:rPr>
              <a:t>війні</a:t>
            </a:r>
            <a:r>
              <a:rPr lang="ru-RU" sz="3600" dirty="0">
                <a:latin typeface="Bahnschrift SemiBold" panose="020B0502040204020203" pitchFamily="34" charset="0"/>
              </a:rPr>
              <a:t> та </a:t>
            </a:r>
            <a:r>
              <a:rPr lang="ru-RU" sz="3600" dirty="0" err="1">
                <a:latin typeface="Bahnschrift SemiBold" panose="020B0502040204020203" pitchFamily="34" charset="0"/>
              </a:rPr>
              <a:t>наслідки</a:t>
            </a:r>
            <a:endParaRPr lang="uk-UA" sz="3600" dirty="0"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2" y="1281814"/>
            <a:ext cx="4021513" cy="2597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21" y="3913885"/>
            <a:ext cx="4403199" cy="2773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82" y="1172632"/>
            <a:ext cx="2724954" cy="3001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8" y="4065441"/>
            <a:ext cx="4076786" cy="2621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807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8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2476" y="2606619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Вікторина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4852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Назвіть</a:t>
            </a:r>
            <a:r>
              <a:rPr lang="ru-RU" dirty="0" smtClean="0"/>
              <a:t>, яка за </a:t>
            </a:r>
            <a:r>
              <a:rPr lang="ru-RU" dirty="0" err="1" smtClean="0"/>
              <a:t>рахунком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річниця</a:t>
            </a:r>
            <a:r>
              <a:rPr lang="ru-RU" dirty="0" smtClean="0"/>
              <a:t> </a:t>
            </a:r>
            <a:r>
              <a:rPr lang="uk-UA" dirty="0" smtClean="0"/>
              <a:t>визволення України від фашистських загарбників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485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78 р</a:t>
            </a:r>
            <a:r>
              <a:rPr lang="uk-UA" dirty="0" err="1" smtClean="0"/>
              <a:t>ічниця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89056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79273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Назвіть</a:t>
            </a:r>
            <a:r>
              <a:rPr lang="ru-RU" dirty="0" smtClean="0"/>
              <a:t> дату </a:t>
            </a:r>
            <a:r>
              <a:rPr lang="ru-RU" dirty="0" err="1" smtClean="0"/>
              <a:t>німецько-радянської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63898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22 </a:t>
            </a:r>
            <a:r>
              <a:rPr lang="ru-RU" dirty="0" err="1" smtClean="0"/>
              <a:t>червня</a:t>
            </a:r>
            <a:r>
              <a:rPr lang="ru-RU" dirty="0" smtClean="0"/>
              <a:t> 1941 - 8-9 </a:t>
            </a:r>
            <a:r>
              <a:rPr lang="ru-RU" dirty="0" err="1" smtClean="0"/>
              <a:t>травня</a:t>
            </a:r>
            <a:r>
              <a:rPr lang="ru-RU" dirty="0" smtClean="0"/>
              <a:t> 1945 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84" y="28493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Назвіть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за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Лівобережної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84" y="2784644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Донбаська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 та </a:t>
            </a:r>
            <a:r>
              <a:rPr lang="ru-RU" dirty="0" err="1" smtClean="0"/>
              <a:t>батва</a:t>
            </a:r>
            <a:r>
              <a:rPr lang="ru-RU" dirty="0" smtClean="0"/>
              <a:t> за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Запоріжжя</a:t>
            </a:r>
            <a:r>
              <a:rPr lang="ru-RU" dirty="0" smtClean="0"/>
              <a:t> та </a:t>
            </a:r>
            <a:r>
              <a:rPr lang="ru-RU" dirty="0" err="1" smtClean="0"/>
              <a:t>Києва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4940463" y="422252"/>
            <a:ext cx="1992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План</a:t>
            </a:r>
            <a:endParaRPr lang="ru-RU" sz="6000" dirty="0">
              <a:solidFill>
                <a:schemeClr val="bg1"/>
              </a:solidFill>
              <a:latin typeface="Bahnschrift SemiBol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89" y="1493948"/>
            <a:ext cx="1058849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Загальна інформація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Початок 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звільнення України від німецько-фашистських </a:t>
            </a: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загарбників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Битви за звільнення Лівобережної України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3.1. 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Донбаська операція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3.2. 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Звільнення Запоріжжя та Києва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4.    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Звільнення Правобережної України та Криму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4</a:t>
            </a: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.1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.    Наступ на Корсунь-Шевченківському виступі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4.2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.    </a:t>
            </a:r>
            <a:r>
              <a:rPr lang="uk-UA" sz="2400" i="1" dirty="0" err="1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Умансько-Ботошанська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операція та звільнення міст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5.    </a:t>
            </a:r>
            <a:r>
              <a:rPr lang="uk-UA" sz="2400" i="1" dirty="0" err="1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Карпатсько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-Ужгородська операція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6.    </a:t>
            </a:r>
            <a:r>
              <a:rPr lang="uk-UA" sz="2400" i="1" dirty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Україна в Другій Світовій війні та </a:t>
            </a:r>
            <a:r>
              <a:rPr lang="uk-UA" sz="2400" i="1" dirty="0" smtClean="0">
                <a:solidFill>
                  <a:schemeClr val="tx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наслідки</a:t>
            </a:r>
            <a:endParaRPr lang="ru-RU" sz="2400" i="1" dirty="0">
              <a:solidFill>
                <a:schemeClr val="tx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33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7199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Назвіть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за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Правобережної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21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744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Корсунь-Шевченківська</a:t>
            </a:r>
            <a:r>
              <a:rPr lang="ru-RU" dirty="0" smtClean="0"/>
              <a:t> та  </a:t>
            </a:r>
            <a:r>
              <a:rPr lang="ru-RU" dirty="0" err="1" smtClean="0"/>
              <a:t>Умансько-Ботошанська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22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736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Назвіть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офіцерів</a:t>
            </a:r>
            <a:r>
              <a:rPr lang="ru-RU" dirty="0" smtClean="0"/>
              <a:t>, </a:t>
            </a:r>
            <a:r>
              <a:rPr lang="ru-RU" dirty="0" err="1" smtClean="0"/>
              <a:t>командуючих</a:t>
            </a:r>
            <a:r>
              <a:rPr lang="ru-RU" dirty="0" smtClean="0"/>
              <a:t> фронтами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арміями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23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84" y="27037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І. </a:t>
            </a:r>
            <a:r>
              <a:rPr lang="ru-RU" dirty="0" err="1" smtClean="0"/>
              <a:t>Кожедуб</a:t>
            </a:r>
            <a:r>
              <a:rPr lang="ru-RU" dirty="0" smtClean="0"/>
              <a:t>, А. </a:t>
            </a:r>
            <a:r>
              <a:rPr lang="ru-RU" dirty="0" err="1" smtClean="0"/>
              <a:t>Єременко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С. Тимошенко, Р. </a:t>
            </a:r>
            <a:r>
              <a:rPr lang="ru-RU" dirty="0" err="1" smtClean="0"/>
              <a:t>Маліновський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І. </a:t>
            </a:r>
            <a:r>
              <a:rPr lang="ru-RU" dirty="0" err="1" smtClean="0"/>
              <a:t>Черняхівський</a:t>
            </a:r>
            <a:r>
              <a:rPr lang="ru-RU" dirty="0" smtClean="0"/>
              <a:t>, П. </a:t>
            </a:r>
            <a:r>
              <a:rPr lang="ru-RU" dirty="0" err="1" smtClean="0"/>
              <a:t>Рибалко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К. </a:t>
            </a:r>
            <a:r>
              <a:rPr lang="ru-RU" dirty="0" err="1" smtClean="0"/>
              <a:t>Москаленко</a:t>
            </a:r>
            <a:r>
              <a:rPr lang="ru-RU" dirty="0" smtClean="0"/>
              <a:t>, П. </a:t>
            </a:r>
            <a:r>
              <a:rPr lang="ru-RU" dirty="0" err="1" smtClean="0"/>
              <a:t>Жмаченко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Н. </a:t>
            </a:r>
            <a:r>
              <a:rPr lang="ru-RU" dirty="0" err="1" smtClean="0"/>
              <a:t>Міньо</a:t>
            </a:r>
            <a:r>
              <a:rPr lang="ru-RU" dirty="0" smtClean="0"/>
              <a:t>, В. </a:t>
            </a:r>
            <a:r>
              <a:rPr lang="ru-RU" dirty="0" err="1" smtClean="0"/>
              <a:t>Янів</a:t>
            </a:r>
            <a:r>
              <a:rPr lang="ru-RU" dirty="0" smtClean="0"/>
              <a:t>, Д. Карпенко.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24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84" y="27118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 </a:t>
            </a:r>
            <a:r>
              <a:rPr lang="ru-RU" dirty="0" err="1" smtClean="0"/>
              <a:t>розпочалося</a:t>
            </a:r>
            <a:r>
              <a:rPr lang="ru-RU" dirty="0" smtClean="0"/>
              <a:t>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800828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Курська</a:t>
            </a:r>
            <a:r>
              <a:rPr lang="ru-RU" dirty="0" smtClean="0"/>
              <a:t> битва -&gt;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Харкова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26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84" y="2792736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Назвіть</a:t>
            </a:r>
            <a:r>
              <a:rPr lang="ru-RU" dirty="0" smtClean="0"/>
              <a:t> дату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27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66326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6 листопада 1943 р.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28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728000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Назвіть дату звільнення України від німецьких загарбників.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29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82510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28 </a:t>
            </a:r>
            <a:r>
              <a:rPr lang="ru-RU" dirty="0" err="1" smtClean="0"/>
              <a:t>жовтня</a:t>
            </a:r>
            <a:r>
              <a:rPr lang="ru-RU" dirty="0" smtClean="0"/>
              <a:t> 1944 р.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0203"/>
            <a:ext cx="6516710" cy="782637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1. Загальна інформація</a:t>
            </a:r>
            <a:endParaRPr lang="uk-UA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1" y="1170271"/>
            <a:ext cx="5922170" cy="23971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24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28 жовтня 2022</a:t>
            </a:r>
            <a:r>
              <a:rPr lang="uk-UA" sz="20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р.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в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Україні відзначається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78-ма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річниця Дня визволення України від фашистських  загарбників.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Бої,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які проходили на території України (Тодішньої УРСР) мали важливе значення, бо від них залежав хід війни та подальше просування радянських військ на захід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.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Починаючи з наступу радянських військ на сході, хід війни змінився на користь СРСР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51" y="1058504"/>
            <a:ext cx="5892851" cy="3093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3702309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30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76036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Яку битву </a:t>
            </a:r>
            <a:r>
              <a:rPr lang="ru-RU" dirty="0" err="1" smtClean="0"/>
              <a:t>називали</a:t>
            </a:r>
            <a:r>
              <a:rPr lang="ru-RU" dirty="0" smtClean="0"/>
              <a:t> "</a:t>
            </a:r>
            <a:r>
              <a:rPr lang="ru-RU" dirty="0" err="1" smtClean="0"/>
              <a:t>Сталінградом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"?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31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84" y="2760367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Корсунь-Шевченківську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32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79273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Коли весь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очищений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нацистів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33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89793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12 </a:t>
            </a:r>
            <a:r>
              <a:rPr lang="ru-RU" dirty="0" err="1" smtClean="0"/>
              <a:t>травня</a:t>
            </a:r>
            <a:r>
              <a:rPr lang="ru-RU" dirty="0" smtClean="0"/>
              <a:t> 1944 р.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34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808920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Скільки</a:t>
            </a:r>
            <a:r>
              <a:rPr lang="ru-RU" dirty="0" smtClean="0"/>
              <a:t> людей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загинуло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35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687539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Понад</a:t>
            </a:r>
            <a:r>
              <a:rPr lang="ru-RU" dirty="0" smtClean="0"/>
              <a:t> 8-10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36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292" y="2703724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увагу!!!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16" y="888747"/>
            <a:ext cx="5041985" cy="337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1006"/>
            <a:ext cx="8216722" cy="782637"/>
          </a:xfrm>
        </p:spPr>
        <p:txBody>
          <a:bodyPr rtlCol="0"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uk-UA" b="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2. Початок </a:t>
            </a:r>
            <a:r>
              <a:rPr lang="uk-UA" b="0" dirty="0">
                <a:latin typeface="Bahnschrift SemiBold" panose="020B0502040204020203" pitchFamily="34" charset="0"/>
                <a:cs typeface="Arial" panose="020B0604020202020204" pitchFamily="34" charset="0"/>
              </a:rPr>
              <a:t>звільнення України від німецько-фашистських загарбників</a:t>
            </a:r>
            <a:endParaRPr lang="ru-RU" b="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1" y="1170271"/>
            <a:ext cx="6643386" cy="541083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Bahnschrift SemiBold" panose="020B0502040204020203" pitchFamily="34" charset="0"/>
              </a:rPr>
              <a:t>Першими на землю України вступили війська 1-ї гвардійської армії генерала В. Кузнєцова, що 18 грудня 1942 р. вибили окупантів із с. </a:t>
            </a:r>
            <a:r>
              <a:rPr lang="uk-UA" sz="2000" dirty="0" err="1" smtClean="0">
                <a:latin typeface="Bahnschrift SemiBold" panose="020B0502040204020203" pitchFamily="34" charset="0"/>
              </a:rPr>
              <a:t>Півневка</a:t>
            </a:r>
            <a:r>
              <a:rPr lang="uk-UA" sz="2000" dirty="0" smtClean="0">
                <a:latin typeface="Bahnschrift SemiBold" panose="020B0502040204020203" pitchFamily="34" charset="0"/>
              </a:rPr>
              <a:t> </a:t>
            </a:r>
            <a:r>
              <a:rPr lang="uk-UA" sz="2000" dirty="0" err="1" smtClean="0">
                <a:latin typeface="Bahnschrift SemiBold" panose="020B0502040204020203" pitchFamily="34" charset="0"/>
              </a:rPr>
              <a:t>Миловського</a:t>
            </a:r>
            <a:r>
              <a:rPr lang="uk-UA" sz="2000" dirty="0" smtClean="0">
                <a:latin typeface="Bahnschrift SemiBold" panose="020B0502040204020203" pitchFamily="34" charset="0"/>
              </a:rPr>
              <a:t> району на Луганщині. У цей же день від ворога був звільнений ще ряд населених пунктів України.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Bahnschrift SemiBold" panose="020B0502040204020203" pitchFamily="34" charset="0"/>
              </a:rPr>
              <a:t>Жорстокі бої розгорнулися за перший районний центр на українській землі - </a:t>
            </a:r>
            <a:r>
              <a:rPr lang="uk-UA" sz="2000" dirty="0" err="1" smtClean="0">
                <a:latin typeface="Bahnschrift SemiBold" panose="020B0502040204020203" pitchFamily="34" charset="0"/>
              </a:rPr>
              <a:t>Милово</a:t>
            </a:r>
            <a:r>
              <a:rPr lang="uk-UA" sz="2000" dirty="0" smtClean="0">
                <a:latin typeface="Bahnschrift SemiBold" panose="020B0502040204020203" pitchFamily="34" charset="0"/>
              </a:rPr>
              <a:t>. Успішний наступ радянських військ на сході України продовжувався до лютого 1943 р. і закінчився звільненням Харкова. Але 19 лютого 1943 р. ворожі війська, використовуючи помилки радянського командування, почали могутній контрнаступ. Північно-східні райони Донбасу і м. Харків були втрачені. Однак стратегічна ініціатива залишалася на стороні Червоної армії. Після перемоги в Курській битві війська Степового фронту 23 серпня 1943 р. цілком звільнили м. Харків. Цей успіх дозволив радянській Ставці розробити оперативний план звільнення Лівобережжя.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22" y="3992048"/>
            <a:ext cx="4752975" cy="2686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1735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"/>
            <a:ext cx="10109915" cy="1114388"/>
          </a:xfrm>
        </p:spPr>
        <p:txBody>
          <a:bodyPr rtlCol="0">
            <a:normAutofit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3(3.1). Битви за звільнення Лівобережної України (Донбаська операція)</a:t>
            </a:r>
            <a:endParaRPr lang="uk-UA" sz="3600" dirty="0">
              <a:latin typeface="Bahnschrift SemiBold" panose="020B0502040204020203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1" y="1170271"/>
            <a:ext cx="5239589" cy="4187340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24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У ході </a:t>
            </a:r>
            <a:r>
              <a:rPr lang="uk-UA" sz="2400" b="1" i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першого</a:t>
            </a:r>
            <a:r>
              <a:rPr lang="uk-UA" sz="24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етапу (серпень - вересень 1943 р.)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b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була проведена Донбаська операція (13 серпня - 22 вересня 1943 р.). </a:t>
            </a:r>
            <a:b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8 вересня 1943 р. радянські війська звільнили </a:t>
            </a:r>
            <a:r>
              <a:rPr lang="uk-UA" sz="2000" dirty="0" err="1" smtClean="0">
                <a:latin typeface="Bahnschrift SemiBold" panose="020B0502040204020203" pitchFamily="34" charset="0"/>
                <a:cs typeface="Arial" panose="020B0604020202020204" pitchFamily="34" charset="0"/>
              </a:rPr>
              <a:t>Сталіно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(Донецьк) - центр Донбасу. Гітлерівці сподівалися зупинити Червону армію на "Східному валі" - могутньої лінії оборонних споруджень уздовж Дніпра. У ніч на 21 вересня 1943 р. почалося форсування Дніпра – епопея масового героїзму радянських воїнів. До кінця вересня перший етап битви за Дніпро був виграний - радянські війська захопили більш 20 плацдармів.</a:t>
            </a:r>
            <a:endParaRPr lang="uk-UA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1170271"/>
            <a:ext cx="5208134" cy="41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4443472"/>
            <a:ext cx="3479440" cy="2272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9012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"/>
            <a:ext cx="10109915" cy="1114388"/>
          </a:xfrm>
        </p:spPr>
        <p:txBody>
          <a:bodyPr rtlCol="0">
            <a:normAutofit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3(3.2). Битви за звільнення Лівобережної </a:t>
            </a:r>
            <a:r>
              <a:rPr lang="uk-UA" sz="3600" dirty="0">
                <a:latin typeface="Bahnschrift SemiBold" panose="020B0502040204020203" pitchFamily="34" charset="0"/>
              </a:rPr>
              <a:t>України (Звільнення Запоріжжя та Києва)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1" y="1170271"/>
            <a:ext cx="7016874" cy="4187340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Початок </a:t>
            </a:r>
            <a:r>
              <a:rPr lang="uk-UA" sz="2400" i="1" dirty="0">
                <a:latin typeface="Bahnschrift SemiBold" panose="020B0502040204020203" pitchFamily="34" charset="0"/>
                <a:cs typeface="Arial" panose="020B0604020202020204" pitchFamily="34" charset="0"/>
              </a:rPr>
              <a:t>другого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 етапу битви за звільнення Лівобережжя (жовтень - грудень 1943 р.)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ознаменувався ліквідацією Запорізького плацдарму гітлерівців і звільненням 14 жовтня 1943 р. м. Запоріжжя. В жовтні 1943 р. дії Червоної армії були сковані запеклим опором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супротивника.</a:t>
            </a:r>
            <a:b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Передислокувавши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війська з Букринського плацдарму на </a:t>
            </a:r>
            <a:r>
              <a:rPr lang="uk-UA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Лютежський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, радянські війська перейшли в новий наступ і 6 листопада 1943 р. звільнили столицю України - м. Київ. Київська наступальна операція завершила докорінний перелом війни на радянсько-німецькому фронті й істотно вплинула на хід усієї Другої світової війни. Зупинивши контрнаступ супротивника, радянські частини опанували стратегічним плацдармом на правому березі Дніпра площею близько 500 </a:t>
            </a:r>
            <a:r>
              <a:rPr lang="uk-UA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кв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. км, розірвали стратегічний зв'язок між гітлерівськими групами армій "Центр" і "Південь" і одержали можливість для успішних бойових дій у Правобережній Україні.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5" y="1058504"/>
            <a:ext cx="4839470" cy="241005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60" y="3330004"/>
            <a:ext cx="4392934" cy="267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4740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"/>
            <a:ext cx="10109915" cy="1114388"/>
          </a:xfrm>
        </p:spPr>
        <p:txBody>
          <a:bodyPr rtlCol="0">
            <a:normAutofit fontScale="90000"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4(4.1). Звільнення Правобережної України та Криму (Наступ на Корсунь-Шевченківському виступі)</a:t>
            </a:r>
            <a:endParaRPr lang="uk-UA" sz="3600" dirty="0">
              <a:latin typeface="Bahnschrift SemiBold" panose="020B0502040204020203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0" y="1170271"/>
            <a:ext cx="7720996" cy="6196444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2400" i="1" dirty="0">
                <a:latin typeface="Bahnschrift SemiBold" panose="020B0502040204020203" pitchFamily="34" charset="0"/>
                <a:cs typeface="Arial" panose="020B0604020202020204" pitchFamily="34" charset="0"/>
              </a:rPr>
              <a:t>Перший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 етап звільнення Правобережної України (січень-лютий 1944 р.). </a:t>
            </a:r>
            <a:r>
              <a:rPr lang="uk-UA" sz="24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24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січня 1944 р. війська 1-го і 2-го Українських фронтів перейшли в наступ на Корсунь-Шевченківському виступі. 28 січня більш 80 тис. гітлерівських солдатів і офіцерів були оточені. Переборюючи запеклий опір супротивника і спроби прориву оточення танковими частинами </a:t>
            </a:r>
            <a:r>
              <a:rPr lang="uk-UA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Манштейна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, у лютому 1944 р. радянські війська остаточно розгромили супротивника. Допомогу радянським військам здійснили партизанські з'єднання Сабурова, Федорова, </a:t>
            </a:r>
            <a:r>
              <a:rPr lang="uk-UA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Бегми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 й ін.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2 лютого 1944 р. були звільнені від окупантів Луцьк і Рівне, потім - Проскурів, Тернопіль, Вінниця.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8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лютого був звільнений Нікополь, 22-го -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Кривий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Ріг. Таким чином, у ході боїв січня - лютого 1944 р. гітлерівці були відкинуті від дніпровських рубежів на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приблизно 350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км. Радянські війська готувалися до наступу, який повинен був цілком очистити Правобережну Україну від окупантів.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64" y="961312"/>
            <a:ext cx="3420682" cy="370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50" y="4206039"/>
            <a:ext cx="4001348" cy="246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5889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"/>
            <a:ext cx="10496283" cy="1114388"/>
          </a:xfrm>
        </p:spPr>
        <p:txBody>
          <a:bodyPr rtlCol="0">
            <a:normAutofit fontScale="90000"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4(4.2). Звільнення Правобережної України та Криму (</a:t>
            </a:r>
            <a:r>
              <a:rPr lang="ru-RU" sz="3600" dirty="0" err="1">
                <a:latin typeface="Bahnschrift SemiBold" panose="020B0502040204020203" pitchFamily="34" charset="0"/>
              </a:rPr>
              <a:t>Умансько-Ботошанська</a:t>
            </a:r>
            <a:r>
              <a:rPr lang="ru-RU" sz="3600" dirty="0"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latin typeface="Bahnschrift SemiBold" panose="020B0502040204020203" pitchFamily="34" charset="0"/>
              </a:rPr>
              <a:t>операція</a:t>
            </a:r>
            <a:r>
              <a:rPr lang="ru-RU" sz="3600" dirty="0">
                <a:latin typeface="Bahnschrift SemiBold" panose="020B0502040204020203" pitchFamily="34" charset="0"/>
              </a:rPr>
              <a:t> та </a:t>
            </a:r>
            <a:r>
              <a:rPr lang="ru-RU" sz="3600" dirty="0" err="1">
                <a:latin typeface="Bahnschrift SemiBold" panose="020B0502040204020203" pitchFamily="34" charset="0"/>
              </a:rPr>
              <a:t>звільнення</a:t>
            </a:r>
            <a:r>
              <a:rPr lang="ru-RU" sz="3600" dirty="0"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latin typeface="Bahnschrift SemiBold" panose="020B0502040204020203" pitchFamily="34" charset="0"/>
              </a:rPr>
              <a:t>міст</a:t>
            </a:r>
            <a:r>
              <a:rPr lang="uk-UA" sz="3600" dirty="0" smtClean="0">
                <a:latin typeface="Bahnschrift SemiBold" panose="020B0502040204020203" pitchFamily="34" charset="0"/>
              </a:rPr>
              <a:t>)</a:t>
            </a:r>
            <a:endParaRPr lang="uk-UA" sz="3600" dirty="0">
              <a:latin typeface="Bahnschrift SemiBold" panose="020B0502040204020203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1" y="1170271"/>
            <a:ext cx="7094148" cy="4187340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2400" b="1" i="1" dirty="0">
                <a:latin typeface="Bahnschrift SemiBold" panose="020B0502040204020203" pitchFamily="34" charset="0"/>
                <a:cs typeface="Arial" panose="020B0604020202020204" pitchFamily="34" charset="0"/>
              </a:rPr>
              <a:t>Другий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 етап звільнення Правобережної України і звільнення Криму (березень - травень 1944 р.). </a:t>
            </a:r>
            <a:r>
              <a:rPr lang="uk-UA" sz="24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5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березня - 17 квітня 1944 р. війська 2-го Українського фронту в ході </a:t>
            </a:r>
            <a:r>
              <a:rPr lang="uk-UA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Умансько-Ботошанської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 операції розгромили 8-у німецьку армію, вийшли 26 березня 1944 р. до державного кордону СРСР і перенесли бойові дії на територію Румунії - держави-сателіта нацистської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Німеччини.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28 березня звільнили Миколаїв, а 10 квітня - Одесу.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Воїни 4-го Українського </a:t>
            </a:r>
            <a:r>
              <a:rPr lang="uk-UA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фронту </a:t>
            </a:r>
            <a:r>
              <a:rPr lang="uk-UA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Приморської армії і Чорноморського флоту в квітні 1944 р. почали бій за звільнення Криму. 11 квітня була звільнена Керч, 13 квітня - Сімферополь. 5 травня почався штурм севастопольських зміцнень ворога. Особливо жорстокі бої розгорнулися на Сапуну-Горі. 9 травня 1944 р. Севастополь був звільнений. 12 травня весь Крим був цілком очищений від фашистів.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03" y="1170271"/>
            <a:ext cx="4093501" cy="293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26" y="3929582"/>
            <a:ext cx="4744254" cy="2670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195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7426"/>
            <a:ext cx="10496283" cy="1114388"/>
          </a:xfrm>
        </p:spPr>
        <p:txBody>
          <a:bodyPr rtlCol="0">
            <a:normAutofit/>
          </a:bodyPr>
          <a:lstStyle/>
          <a:p>
            <a:r>
              <a:rPr lang="uk-UA" sz="3600" dirty="0" smtClean="0">
                <a:latin typeface="Bahnschrift SemiBold" panose="020B0502040204020203" pitchFamily="34" charset="0"/>
              </a:rPr>
              <a:t>5. </a:t>
            </a:r>
            <a:r>
              <a:rPr lang="uk-UA" sz="3600" dirty="0" err="1" smtClean="0">
                <a:latin typeface="Bahnschrift SemiBold" panose="020B0502040204020203" pitchFamily="34" charset="0"/>
              </a:rPr>
              <a:t>Карпатсько</a:t>
            </a:r>
            <a:r>
              <a:rPr lang="uk-UA" sz="3600" dirty="0" smtClean="0">
                <a:latin typeface="Bahnschrift SemiBold" panose="020B0502040204020203" pitchFamily="34" charset="0"/>
              </a:rPr>
              <a:t>-Ужгородська </a:t>
            </a:r>
            <a:r>
              <a:rPr lang="uk-UA" sz="3600" dirty="0">
                <a:latin typeface="Bahnschrift SemiBold" panose="020B0502040204020203" pitchFamily="34" charset="0"/>
              </a:rPr>
              <a:t>операція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90" y="1170270"/>
            <a:ext cx="8369156" cy="443203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uk-UA" sz="2400" b="1" dirty="0">
                <a:latin typeface="Bahnschrift SemiBold" panose="020B0502040204020203" pitchFamily="34" charset="0"/>
              </a:rPr>
              <a:t>Заключний етап звільнення України від німецько-фашистських загарбників (липень-жовтень 1944 р.).</a:t>
            </a:r>
            <a:endParaRPr lang="ru-RU" sz="24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Bahnschrift SemiBold" panose="020B0502040204020203" pitchFamily="34" charset="0"/>
              </a:rPr>
              <a:t>13-14 липня 1944 р. почалися бої проти угруповання гітлерівських армій "Північна Україна". У результаті могутнього наступу значні сили гітлерівських військ були оточені під Бродами (Львівська область). У боях було знищено більш 38 тис. гітлерівців, більш 17 тис. узято в полон. У жовтні 1944 р. у ході </a:t>
            </a:r>
            <a:r>
              <a:rPr lang="uk-UA" sz="2000" dirty="0" err="1">
                <a:latin typeface="Bahnschrift SemiBold" panose="020B0502040204020203" pitchFamily="34" charset="0"/>
              </a:rPr>
              <a:t>Карпатсько</a:t>
            </a:r>
            <a:r>
              <a:rPr lang="uk-UA" sz="2000" dirty="0">
                <a:latin typeface="Bahnschrift SemiBold" panose="020B0502040204020203" pitchFamily="34" charset="0"/>
              </a:rPr>
              <a:t>-Ужгородської операції завершилося звільнення всієї території України. 27 жовтня був звільнений від окупантів Ужгород, а 28 жовтня - інші населені пункти Закарпатської України.</a:t>
            </a:r>
            <a:endParaRPr lang="ru-RU" sz="20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Bahnschrift SemiBold" panose="020B0502040204020203" pitchFamily="34" charset="0"/>
              </a:rPr>
              <a:t>Важка й кровопролитна війна Радянського Союзу з Німеччиною, що він вів у складі антигітлерівської коаліції, переможно завершилася 9 травня 1945 р. У цій війні положення українського народу було особливо трагічним. Єдиний у своєму прагненні перемогти нацизм, він виявився розколотим у питанні про майбутнє України: частина українців з розгромом фашизму зв'язувала відновлення довоєнного статусу України в складі Радянського Союзу, інша прагнула скористатися війною для відродження незалежної української держави.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990" y="1058504"/>
            <a:ext cx="3863662" cy="0"/>
          </a:xfrm>
          <a:prstGeom prst="line">
            <a:avLst/>
          </a:prstGeom>
          <a:ln w="50800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43" y="243005"/>
            <a:ext cx="3151018" cy="419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43" y="4114312"/>
            <a:ext cx="3356185" cy="2366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4986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purl.org/dc/elements/1.1/"/>
    <ds:schemaRef ds:uri="fb0879af-3eba-417a-a55a-ffe6dcd6ca77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869</Words>
  <Application>Microsoft Office PowerPoint</Application>
  <PresentationFormat>Произвольный</PresentationFormat>
  <Paragraphs>107</Paragraphs>
  <Slides>36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Визволення України від фашистських загарбників</vt:lpstr>
      <vt:lpstr>Презентация PowerPoint</vt:lpstr>
      <vt:lpstr>1. Загальна інформація</vt:lpstr>
      <vt:lpstr>2. Початок звільнення України від німецько-фашистських загарбників</vt:lpstr>
      <vt:lpstr>3(3.1). Битви за звільнення Лівобережної України (Донбаська операція)</vt:lpstr>
      <vt:lpstr>3(3.2). Битви за звільнення Лівобережної України (Звільнення Запоріжжя та Києва)</vt:lpstr>
      <vt:lpstr>4(4.1). Звільнення Правобережної України та Криму (Наступ на Корсунь-Шевченківському виступі)</vt:lpstr>
      <vt:lpstr>4(4.2). Звільнення Правобережної України та Криму (Умансько-Ботошанська операція та звільнення міст)</vt:lpstr>
      <vt:lpstr>5. Карпатсько-Ужгородська операція</vt:lpstr>
      <vt:lpstr>6. Україна в Другій Світовій війні та наслідки</vt:lpstr>
      <vt:lpstr>6. Україна в Другій Світовій війні та наслідки</vt:lpstr>
      <vt:lpstr>Презентация PowerPoint</vt:lpstr>
      <vt:lpstr>Вікторина</vt:lpstr>
      <vt:lpstr>Назвіть, яка за рахунком сьогодні річниця визволення України від фашистських загарбників?</vt:lpstr>
      <vt:lpstr>78 річниця</vt:lpstr>
      <vt:lpstr> Назвіть дату німецько-радянської війни.</vt:lpstr>
      <vt:lpstr>22 червня 1941 - 8-9 травня 1945 рр.</vt:lpstr>
      <vt:lpstr>Назвіть основні битви, які було проведено за звільнення Лівобережної України?</vt:lpstr>
      <vt:lpstr>Донбаська операція та батва за звільнення Запоріжжя та Києва</vt:lpstr>
      <vt:lpstr>Назвіть основні битви, які було проведено за звільнення Правобережної України?</vt:lpstr>
      <vt:lpstr>Корсунь-Шевченківська та  Умансько-Ботошанська операції.</vt:lpstr>
      <vt:lpstr>Назвіть найвідоміших українців, які були серед вищих офіцерів, командуючих фронтами й арміями.</vt:lpstr>
      <vt:lpstr>І. Кожедуб, А. Єременко,  С. Тимошенко, Р. Маліновський,  І. Черняхівський, П. Рибалко,  К. Москаленко, П. Жмаченко,  Н. Міньо, В. Янів, Д. Карпенко.</vt:lpstr>
      <vt:lpstr>Після якої битви розпочалося масове визволення територій України?</vt:lpstr>
      <vt:lpstr>Курська битва -&gt; звільнення Харкова</vt:lpstr>
      <vt:lpstr>Назвіть дату звільнення Києва. </vt:lpstr>
      <vt:lpstr>6 листопада 1943 р.</vt:lpstr>
      <vt:lpstr>Назвіть дату звільнення України від німецьких загарбників.</vt:lpstr>
      <vt:lpstr>28 жовтня 1944 р.</vt:lpstr>
      <vt:lpstr>Яку битву називали "Сталінградом на Дніпрі"?</vt:lpstr>
      <vt:lpstr>Корсунь-Шевченківську операцію.</vt:lpstr>
      <vt:lpstr>Коли весь Крим був цілком очищений від нацистів?</vt:lpstr>
      <vt:lpstr>12 травня 1944 р.</vt:lpstr>
      <vt:lpstr>Скільки людей в Україні загинуло під час Другої світової?</vt:lpstr>
      <vt:lpstr>Понад 8-10 мільйонів осіб.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2020-10-12T05:58:35Z</dcterms:created>
  <dcterms:modified xsi:type="dcterms:W3CDTF">2022-10-26T19:04:07Z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